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IBM Plex Sans Light"/>
      <p:regular r:id="rId15"/>
      <p:bold r:id="rId16"/>
      <p:italic r:id="rId17"/>
      <p:boldItalic r:id="rId18"/>
    </p:embeddedFont>
    <p:embeddedFont>
      <p:font typeface="Ultr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IBMPlexSansLight-regular.fntdata"/><Relationship Id="rId14" Type="http://schemas.openxmlformats.org/officeDocument/2006/relationships/slide" Target="slides/slide7.xml"/><Relationship Id="rId17" Type="http://schemas.openxmlformats.org/officeDocument/2006/relationships/font" Target="fonts/IBMPlexSansLight-italic.fntdata"/><Relationship Id="rId16" Type="http://schemas.openxmlformats.org/officeDocument/2006/relationships/font" Target="fonts/IBMPlexSansLight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Ultra-regular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IBMPlexSans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55e4350a1_0_0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555e4350a1_0_0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548c74286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548c7428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548c7428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548c7428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55e4350a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55e4350a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548c7428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548c7428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548c7428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548c7428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548c7428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548c7428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8693" y="2328139"/>
            <a:ext cx="3258889" cy="53973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5278929" y="2169942"/>
            <a:ext cx="32265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7164979" y="4911626"/>
            <a:ext cx="19122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MANGO. STRICTLY CONFIDENTIAL. FOR INTERNAL USE ONLY.</a:t>
            </a:r>
            <a:endParaRPr b="0" i="0" sz="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attern" showMasterSp="0">
  <p:cSld name="Title Slide Patter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 sz="50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646579" y="2908800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mage"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331" y="4638936"/>
            <a:ext cx="1706200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>
            <p:ph idx="2" type="pic"/>
          </p:nvPr>
        </p:nvSpPr>
        <p:spPr>
          <a:xfrm>
            <a:off x="7173913" y="4638675"/>
            <a:ext cx="1706700" cy="287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"/>
          <p:cNvSpPr txBox="1"/>
          <p:nvPr>
            <p:ph idx="3" type="body"/>
          </p:nvPr>
        </p:nvSpPr>
        <p:spPr>
          <a:xfrm>
            <a:off x="646112" y="378000"/>
            <a:ext cx="5055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478971" y="4049486"/>
            <a:ext cx="3908700" cy="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with white background">
  <p:cSld name="Cover page with white background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603084" y="2090902"/>
            <a:ext cx="593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0" i="0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2797419" y="2643922"/>
            <a:ext cx="3549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/>
        </p:nvSpPr>
        <p:spPr>
          <a:xfrm>
            <a:off x="3498706" y="4873625"/>
            <a:ext cx="2146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© MANGO. STRICTLY CONFIDENTIAL, FOR INTERNAL USE ONLY.</a:t>
            </a:r>
            <a:endParaRPr b="0" i="0" sz="5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go cover page">
  <p:cSld name="Mango cover page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2797419" y="2721665"/>
            <a:ext cx="3549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/>
        </p:nvSpPr>
        <p:spPr>
          <a:xfrm>
            <a:off x="3498705" y="4873625"/>
            <a:ext cx="2146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b="0" i="0" lang="en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MANGO. </a:t>
            </a:r>
            <a:r>
              <a:rPr b="0" i="0" lang="en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STRICTLY CONFIDENTIAL, FOR INTERNAL USE ONLY.</a:t>
            </a:r>
            <a:endParaRPr b="0" i="0"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9321" y="1972124"/>
            <a:ext cx="3765353" cy="62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8693" y="2328139"/>
            <a:ext cx="3258889" cy="53973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5278929" y="2169942"/>
            <a:ext cx="32265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/>
        </p:nvSpPr>
        <p:spPr>
          <a:xfrm>
            <a:off x="7164979" y="4911626"/>
            <a:ext cx="19122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MANGO. STRICTLY CONFIDENTIAL. FOR INTERNAL USE ONLY.</a:t>
            </a:r>
            <a:endParaRPr sz="4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1100" lIns="62200" spcFirstLastPara="1" rIns="62200" wrap="square" tIns="31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spcBef>
                <a:spcPts val="300"/>
              </a:spcBef>
              <a:spcAft>
                <a:spcPts val="0"/>
              </a:spcAft>
              <a:buSzPts val="1000"/>
              <a:buNone/>
              <a:defRPr/>
            </a:lvl5pPr>
            <a:lvl6pPr indent="-304800" lvl="5" marL="2743200"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09" y="274349"/>
            <a:ext cx="7886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09" y="1369584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628609" y="274349"/>
            <a:ext cx="7886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100" lIns="62200" spcFirstLastPara="1" rIns="62200" wrap="square" tIns="311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09" y="1369584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ctrTitle"/>
          </p:nvPr>
        </p:nvSpPr>
        <p:spPr>
          <a:xfrm>
            <a:off x="646575" y="921600"/>
            <a:ext cx="62820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</a:pPr>
            <a:r>
              <a:rPr lang="en"/>
              <a:t>Mango </a:t>
            </a:r>
            <a:r>
              <a:rPr lang="en"/>
              <a:t>Website Overview</a:t>
            </a:r>
            <a:endParaRPr/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646579" y="2908800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Website features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00073" cy="4507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975" y="1988533"/>
            <a:ext cx="9143999" cy="372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5">
            <a:alphaModFix/>
          </a:blip>
          <a:srcRect b="20878" l="5872" r="11646" t="26048"/>
          <a:stretch/>
        </p:blipFill>
        <p:spPr>
          <a:xfrm>
            <a:off x="435050" y="846125"/>
            <a:ext cx="338617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 rotWithShape="1">
          <a:blip r:embed="rId6">
            <a:alphaModFix/>
          </a:blip>
          <a:srcRect b="24231" l="4853" r="6415" t="21825"/>
          <a:stretch/>
        </p:blipFill>
        <p:spPr>
          <a:xfrm>
            <a:off x="5393550" y="846125"/>
            <a:ext cx="321147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 preferRelativeResize="0"/>
          <p:nvPr/>
        </p:nvPicPr>
        <p:blipFill rotWithShape="1">
          <a:blip r:embed="rId7">
            <a:alphaModFix/>
          </a:blip>
          <a:srcRect b="17196" l="12547" r="10286" t="22718"/>
          <a:stretch/>
        </p:blipFill>
        <p:spPr>
          <a:xfrm>
            <a:off x="4063300" y="471025"/>
            <a:ext cx="1017400" cy="2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038" y="3052466"/>
            <a:ext cx="2967154" cy="40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9">
            <a:alphaModFix/>
          </a:blip>
          <a:srcRect b="0" l="14855" r="20104" t="0"/>
          <a:stretch/>
        </p:blipFill>
        <p:spPr>
          <a:xfrm>
            <a:off x="3934838" y="2510100"/>
            <a:ext cx="127432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0888" y="3052466"/>
            <a:ext cx="2174148" cy="40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34336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23"/>
          <p:cNvSpPr/>
          <p:nvPr/>
        </p:nvSpPr>
        <p:spPr>
          <a:xfrm>
            <a:off x="331900" y="2395500"/>
            <a:ext cx="144300" cy="56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108625" y="2464025"/>
            <a:ext cx="144300" cy="56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655775" y="3467375"/>
            <a:ext cx="402000" cy="113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6286250" y="3888575"/>
            <a:ext cx="1207200" cy="50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Store info: working hours ,</a:t>
            </a:r>
            <a:r>
              <a:rPr lang="en" sz="800">
                <a:solidFill>
                  <a:schemeClr val="dk1"/>
                </a:solidFill>
              </a:rPr>
              <a:t>Nearby</a:t>
            </a:r>
            <a:r>
              <a:rPr lang="en" sz="800">
                <a:solidFill>
                  <a:schemeClr val="dk1"/>
                </a:solidFill>
              </a:rPr>
              <a:t> stores , Address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331900" y="1746000"/>
            <a:ext cx="1298700" cy="64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Aid : Frequently asked Questions, categories that will help you assist customers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1057775" y="3274450"/>
            <a:ext cx="10521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Return , Exchange and </a:t>
            </a:r>
            <a:r>
              <a:rPr lang="en" sz="800">
                <a:solidFill>
                  <a:schemeClr val="dk1"/>
                </a:solidFill>
              </a:rPr>
              <a:t>refund</a:t>
            </a:r>
            <a:r>
              <a:rPr lang="en" sz="800">
                <a:solidFill>
                  <a:schemeClr val="dk1"/>
                </a:solidFill>
              </a:rPr>
              <a:t> policies </a:t>
            </a:r>
            <a:endParaRPr/>
          </a:p>
        </p:txBody>
      </p:sp>
      <p:sp>
        <p:nvSpPr>
          <p:cNvPr id="113" name="Google Shape;113;p23"/>
          <p:cNvSpPr txBox="1"/>
          <p:nvPr/>
        </p:nvSpPr>
        <p:spPr>
          <a:xfrm>
            <a:off x="6698200" y="2032925"/>
            <a:ext cx="11463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Mango Loyalty Club info </a:t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331900" y="4754500"/>
            <a:ext cx="11463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Company’s policies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6866925" y="3580775"/>
            <a:ext cx="144300" cy="30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785450" y="4446700"/>
            <a:ext cx="144300" cy="30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5" y="286775"/>
            <a:ext cx="9027976" cy="4464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050" y="2791525"/>
            <a:ext cx="1721875" cy="213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50" y="180525"/>
            <a:ext cx="3629850" cy="2610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911350" cy="45842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500" y="75413"/>
            <a:ext cx="3210426" cy="4992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6"/>
          <p:cNvSpPr txBox="1"/>
          <p:nvPr/>
        </p:nvSpPr>
        <p:spPr>
          <a:xfrm>
            <a:off x="1012200" y="622600"/>
            <a:ext cx="1752300" cy="37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Shipping methods + costs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1062600" y="2021150"/>
            <a:ext cx="1651500" cy="2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Return period + cost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2960350" y="766900"/>
            <a:ext cx="1752300" cy="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2960350" y="2125250"/>
            <a:ext cx="1752300" cy="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465900" y="158725"/>
            <a:ext cx="2298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Shipping and returns for the item</a:t>
            </a:r>
            <a:endParaRPr sz="10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012200" y="4308300"/>
            <a:ext cx="1705200" cy="2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More information in help section 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936800" y="4412400"/>
            <a:ext cx="1752300" cy="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13" y="1099175"/>
            <a:ext cx="6070524" cy="30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7"/>
          <p:cNvSpPr txBox="1"/>
          <p:nvPr/>
        </p:nvSpPr>
        <p:spPr>
          <a:xfrm>
            <a:off x="3746250" y="382325"/>
            <a:ext cx="16515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Newsletter subscription 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Even without having an account 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85550" y="3270025"/>
            <a:ext cx="13833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How to change from Country to another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4515300" y="911200"/>
            <a:ext cx="113400" cy="49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733750" y="3446875"/>
            <a:ext cx="1383300" cy="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pag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pag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